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7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κiζs_緈鍢" initials="κ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29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6B68A-6829-4462-AE1C-23173783F84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9E05-33B4-4031-B6A0-786CF90A18A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9E05-33B4-4031-B6A0-786CF90A18A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9E05-33B4-4031-B6A0-786CF90A18A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9E05-33B4-4031-B6A0-786CF90A18A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6B68A-6829-4462-AE1C-23173783F84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7" b="875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9" name="矩形 68"/>
          <p:cNvSpPr/>
          <p:nvPr userDrawn="1"/>
        </p:nvSpPr>
        <p:spPr>
          <a:xfrm>
            <a:off x="1262743" y="1143001"/>
            <a:ext cx="9666515" cy="4572000"/>
          </a:xfrm>
          <a:prstGeom prst="rect">
            <a:avLst/>
          </a:prstGeom>
          <a:solidFill>
            <a:srgbClr val="B71B39">
              <a:alpha val="85000"/>
            </a:srgbClr>
          </a:solidFill>
          <a:ln w="6350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11294963" y="847305"/>
            <a:ext cx="876465" cy="67414"/>
            <a:chOff x="7739815" y="794801"/>
            <a:chExt cx="876465" cy="67414"/>
          </a:xfrm>
          <a:solidFill>
            <a:schemeClr val="accent3"/>
          </a:solidFill>
        </p:grpSpPr>
        <p:sp>
          <p:nvSpPr>
            <p:cNvPr id="5" name="Freeform 97"/>
            <p:cNvSpPr>
              <a:spLocks noChangeArrowheads="1"/>
            </p:cNvSpPr>
            <p:nvPr/>
          </p:nvSpPr>
          <p:spPr bwMode="auto">
            <a:xfrm>
              <a:off x="7739815" y="794801"/>
              <a:ext cx="89885" cy="67414"/>
            </a:xfrm>
            <a:custGeom>
              <a:avLst/>
              <a:gdLst>
                <a:gd name="T0" fmla="*/ 42 w 80"/>
                <a:gd name="T1" fmla="*/ 60 h 60"/>
                <a:gd name="T2" fmla="*/ 0 w 80"/>
                <a:gd name="T3" fmla="*/ 60 h 60"/>
                <a:gd name="T4" fmla="*/ 40 w 80"/>
                <a:gd name="T5" fmla="*/ 0 h 60"/>
                <a:gd name="T6" fmla="*/ 80 w 80"/>
                <a:gd name="T7" fmla="*/ 0 h 60"/>
                <a:gd name="T8" fmla="*/ 42 w 8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60">
                  <a:moveTo>
                    <a:pt x="42" y="60"/>
                  </a:moveTo>
                  <a:lnTo>
                    <a:pt x="0" y="60"/>
                  </a:lnTo>
                  <a:lnTo>
                    <a:pt x="40" y="0"/>
                  </a:lnTo>
                  <a:lnTo>
                    <a:pt x="80" y="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98"/>
            <p:cNvSpPr>
              <a:spLocks noChangeArrowheads="1"/>
            </p:cNvSpPr>
            <p:nvPr/>
          </p:nvSpPr>
          <p:spPr bwMode="auto">
            <a:xfrm>
              <a:off x="7816838" y="794801"/>
              <a:ext cx="85391" cy="67414"/>
            </a:xfrm>
            <a:custGeom>
              <a:avLst/>
              <a:gdLst>
                <a:gd name="T0" fmla="*/ 38 w 76"/>
                <a:gd name="T1" fmla="*/ 60 h 60"/>
                <a:gd name="T2" fmla="*/ 0 w 76"/>
                <a:gd name="T3" fmla="*/ 60 h 60"/>
                <a:gd name="T4" fmla="*/ 38 w 76"/>
                <a:gd name="T5" fmla="*/ 0 h 60"/>
                <a:gd name="T6" fmla="*/ 76 w 76"/>
                <a:gd name="T7" fmla="*/ 0 h 60"/>
                <a:gd name="T8" fmla="*/ 38 w 7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0">
                  <a:moveTo>
                    <a:pt x="38" y="60"/>
                  </a:moveTo>
                  <a:lnTo>
                    <a:pt x="0" y="60"/>
                  </a:lnTo>
                  <a:lnTo>
                    <a:pt x="38" y="0"/>
                  </a:lnTo>
                  <a:lnTo>
                    <a:pt x="76" y="0"/>
                  </a:lnTo>
                  <a:lnTo>
                    <a:pt x="38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102"/>
            <p:cNvSpPr>
              <a:spLocks noChangeArrowheads="1"/>
            </p:cNvSpPr>
            <p:nvPr/>
          </p:nvSpPr>
          <p:spPr bwMode="auto">
            <a:xfrm>
              <a:off x="7889366" y="794801"/>
              <a:ext cx="87638" cy="67414"/>
            </a:xfrm>
            <a:custGeom>
              <a:avLst/>
              <a:gdLst>
                <a:gd name="T0" fmla="*/ 37 w 78"/>
                <a:gd name="T1" fmla="*/ 60 h 60"/>
                <a:gd name="T2" fmla="*/ 0 w 78"/>
                <a:gd name="T3" fmla="*/ 60 h 60"/>
                <a:gd name="T4" fmla="*/ 37 w 78"/>
                <a:gd name="T5" fmla="*/ 0 h 60"/>
                <a:gd name="T6" fmla="*/ 78 w 78"/>
                <a:gd name="T7" fmla="*/ 0 h 60"/>
                <a:gd name="T8" fmla="*/ 37 w 7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0">
                  <a:moveTo>
                    <a:pt x="37" y="60"/>
                  </a:moveTo>
                  <a:lnTo>
                    <a:pt x="0" y="60"/>
                  </a:lnTo>
                  <a:lnTo>
                    <a:pt x="37" y="0"/>
                  </a:lnTo>
                  <a:lnTo>
                    <a:pt x="78" y="0"/>
                  </a:lnTo>
                  <a:lnTo>
                    <a:pt x="3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103"/>
            <p:cNvSpPr>
              <a:spLocks noChangeArrowheads="1"/>
            </p:cNvSpPr>
            <p:nvPr/>
          </p:nvSpPr>
          <p:spPr bwMode="auto">
            <a:xfrm>
              <a:off x="7964142" y="794801"/>
              <a:ext cx="82020" cy="67414"/>
            </a:xfrm>
            <a:custGeom>
              <a:avLst/>
              <a:gdLst>
                <a:gd name="T0" fmla="*/ 38 w 73"/>
                <a:gd name="T1" fmla="*/ 60 h 60"/>
                <a:gd name="T2" fmla="*/ 0 w 73"/>
                <a:gd name="T3" fmla="*/ 60 h 60"/>
                <a:gd name="T4" fmla="*/ 38 w 73"/>
                <a:gd name="T5" fmla="*/ 0 h 60"/>
                <a:gd name="T6" fmla="*/ 73 w 73"/>
                <a:gd name="T7" fmla="*/ 0 h 60"/>
                <a:gd name="T8" fmla="*/ 38 w 73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0">
                  <a:moveTo>
                    <a:pt x="38" y="60"/>
                  </a:moveTo>
                  <a:lnTo>
                    <a:pt x="0" y="60"/>
                  </a:lnTo>
                  <a:lnTo>
                    <a:pt x="38" y="0"/>
                  </a:lnTo>
                  <a:lnTo>
                    <a:pt x="73" y="0"/>
                  </a:lnTo>
                  <a:lnTo>
                    <a:pt x="38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104"/>
            <p:cNvSpPr>
              <a:spLocks noChangeArrowheads="1"/>
            </p:cNvSpPr>
            <p:nvPr/>
          </p:nvSpPr>
          <p:spPr bwMode="auto">
            <a:xfrm>
              <a:off x="8033300" y="794801"/>
              <a:ext cx="83144" cy="67414"/>
            </a:xfrm>
            <a:custGeom>
              <a:avLst/>
              <a:gdLst>
                <a:gd name="T0" fmla="*/ 36 w 74"/>
                <a:gd name="T1" fmla="*/ 60 h 60"/>
                <a:gd name="T2" fmla="*/ 0 w 74"/>
                <a:gd name="T3" fmla="*/ 60 h 60"/>
                <a:gd name="T4" fmla="*/ 38 w 74"/>
                <a:gd name="T5" fmla="*/ 0 h 60"/>
                <a:gd name="T6" fmla="*/ 74 w 74"/>
                <a:gd name="T7" fmla="*/ 0 h 60"/>
                <a:gd name="T8" fmla="*/ 36 w 74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0">
                  <a:moveTo>
                    <a:pt x="36" y="60"/>
                  </a:moveTo>
                  <a:lnTo>
                    <a:pt x="0" y="60"/>
                  </a:lnTo>
                  <a:lnTo>
                    <a:pt x="38" y="0"/>
                  </a:lnTo>
                  <a:lnTo>
                    <a:pt x="74" y="0"/>
                  </a:lnTo>
                  <a:lnTo>
                    <a:pt x="36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06"/>
            <p:cNvSpPr>
              <a:spLocks noChangeArrowheads="1"/>
            </p:cNvSpPr>
            <p:nvPr/>
          </p:nvSpPr>
          <p:spPr bwMode="auto">
            <a:xfrm>
              <a:off x="8103582" y="794801"/>
              <a:ext cx="78649" cy="67414"/>
            </a:xfrm>
            <a:custGeom>
              <a:avLst/>
              <a:gdLst>
                <a:gd name="T0" fmla="*/ 33 w 70"/>
                <a:gd name="T1" fmla="*/ 60 h 60"/>
                <a:gd name="T2" fmla="*/ 0 w 70"/>
                <a:gd name="T3" fmla="*/ 60 h 60"/>
                <a:gd name="T4" fmla="*/ 35 w 70"/>
                <a:gd name="T5" fmla="*/ 0 h 60"/>
                <a:gd name="T6" fmla="*/ 70 w 70"/>
                <a:gd name="T7" fmla="*/ 0 h 60"/>
                <a:gd name="T8" fmla="*/ 33 w 7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60">
                  <a:moveTo>
                    <a:pt x="33" y="60"/>
                  </a:moveTo>
                  <a:lnTo>
                    <a:pt x="0" y="60"/>
                  </a:lnTo>
                  <a:lnTo>
                    <a:pt x="35" y="0"/>
                  </a:lnTo>
                  <a:lnTo>
                    <a:pt x="70" y="0"/>
                  </a:lnTo>
                  <a:lnTo>
                    <a:pt x="33" y="60"/>
                  </a:lnTo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105"/>
            <p:cNvSpPr>
              <a:spLocks noChangeArrowheads="1"/>
            </p:cNvSpPr>
            <p:nvPr/>
          </p:nvSpPr>
          <p:spPr bwMode="auto">
            <a:xfrm>
              <a:off x="8169369" y="794801"/>
              <a:ext cx="78649" cy="67414"/>
            </a:xfrm>
            <a:custGeom>
              <a:avLst/>
              <a:gdLst>
                <a:gd name="T0" fmla="*/ 33 w 70"/>
                <a:gd name="T1" fmla="*/ 60 h 60"/>
                <a:gd name="T2" fmla="*/ 0 w 70"/>
                <a:gd name="T3" fmla="*/ 60 h 60"/>
                <a:gd name="T4" fmla="*/ 35 w 70"/>
                <a:gd name="T5" fmla="*/ 0 h 60"/>
                <a:gd name="T6" fmla="*/ 70 w 70"/>
                <a:gd name="T7" fmla="*/ 0 h 60"/>
                <a:gd name="T8" fmla="*/ 33 w 7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60">
                  <a:moveTo>
                    <a:pt x="33" y="60"/>
                  </a:moveTo>
                  <a:lnTo>
                    <a:pt x="0" y="60"/>
                  </a:lnTo>
                  <a:lnTo>
                    <a:pt x="35" y="0"/>
                  </a:lnTo>
                  <a:lnTo>
                    <a:pt x="70" y="0"/>
                  </a:lnTo>
                  <a:lnTo>
                    <a:pt x="33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96"/>
            <p:cNvSpPr>
              <a:spLocks noChangeArrowheads="1"/>
            </p:cNvSpPr>
            <p:nvPr/>
          </p:nvSpPr>
          <p:spPr bwMode="auto">
            <a:xfrm>
              <a:off x="8235156" y="794801"/>
              <a:ext cx="87638" cy="67414"/>
            </a:xfrm>
            <a:custGeom>
              <a:avLst/>
              <a:gdLst>
                <a:gd name="T0" fmla="*/ 42 w 78"/>
                <a:gd name="T1" fmla="*/ 60 h 60"/>
                <a:gd name="T2" fmla="*/ 0 w 78"/>
                <a:gd name="T3" fmla="*/ 60 h 60"/>
                <a:gd name="T4" fmla="*/ 35 w 78"/>
                <a:gd name="T5" fmla="*/ 0 h 60"/>
                <a:gd name="T6" fmla="*/ 78 w 78"/>
                <a:gd name="T7" fmla="*/ 0 h 60"/>
                <a:gd name="T8" fmla="*/ 42 w 7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0">
                  <a:moveTo>
                    <a:pt x="42" y="60"/>
                  </a:moveTo>
                  <a:lnTo>
                    <a:pt x="0" y="60"/>
                  </a:lnTo>
                  <a:lnTo>
                    <a:pt x="35" y="0"/>
                  </a:lnTo>
                  <a:lnTo>
                    <a:pt x="78" y="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97"/>
            <p:cNvSpPr>
              <a:spLocks noChangeArrowheads="1"/>
            </p:cNvSpPr>
            <p:nvPr/>
          </p:nvSpPr>
          <p:spPr bwMode="auto">
            <a:xfrm>
              <a:off x="8309932" y="794801"/>
              <a:ext cx="89885" cy="67414"/>
            </a:xfrm>
            <a:custGeom>
              <a:avLst/>
              <a:gdLst>
                <a:gd name="T0" fmla="*/ 42 w 80"/>
                <a:gd name="T1" fmla="*/ 60 h 60"/>
                <a:gd name="T2" fmla="*/ 0 w 80"/>
                <a:gd name="T3" fmla="*/ 60 h 60"/>
                <a:gd name="T4" fmla="*/ 40 w 80"/>
                <a:gd name="T5" fmla="*/ 0 h 60"/>
                <a:gd name="T6" fmla="*/ 80 w 80"/>
                <a:gd name="T7" fmla="*/ 0 h 60"/>
                <a:gd name="T8" fmla="*/ 42 w 8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60">
                  <a:moveTo>
                    <a:pt x="42" y="60"/>
                  </a:moveTo>
                  <a:lnTo>
                    <a:pt x="0" y="60"/>
                  </a:lnTo>
                  <a:lnTo>
                    <a:pt x="40" y="0"/>
                  </a:lnTo>
                  <a:lnTo>
                    <a:pt x="80" y="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98"/>
            <p:cNvSpPr>
              <a:spLocks noChangeArrowheads="1"/>
            </p:cNvSpPr>
            <p:nvPr/>
          </p:nvSpPr>
          <p:spPr bwMode="auto">
            <a:xfrm>
              <a:off x="8386955" y="794801"/>
              <a:ext cx="85391" cy="67414"/>
            </a:xfrm>
            <a:custGeom>
              <a:avLst/>
              <a:gdLst>
                <a:gd name="T0" fmla="*/ 38 w 76"/>
                <a:gd name="T1" fmla="*/ 60 h 60"/>
                <a:gd name="T2" fmla="*/ 0 w 76"/>
                <a:gd name="T3" fmla="*/ 60 h 60"/>
                <a:gd name="T4" fmla="*/ 38 w 76"/>
                <a:gd name="T5" fmla="*/ 0 h 60"/>
                <a:gd name="T6" fmla="*/ 76 w 76"/>
                <a:gd name="T7" fmla="*/ 0 h 60"/>
                <a:gd name="T8" fmla="*/ 38 w 7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0">
                  <a:moveTo>
                    <a:pt x="38" y="60"/>
                  </a:moveTo>
                  <a:lnTo>
                    <a:pt x="0" y="60"/>
                  </a:lnTo>
                  <a:lnTo>
                    <a:pt x="38" y="0"/>
                  </a:lnTo>
                  <a:lnTo>
                    <a:pt x="76" y="0"/>
                  </a:lnTo>
                  <a:lnTo>
                    <a:pt x="38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02"/>
            <p:cNvSpPr>
              <a:spLocks noChangeArrowheads="1"/>
            </p:cNvSpPr>
            <p:nvPr/>
          </p:nvSpPr>
          <p:spPr bwMode="auto">
            <a:xfrm>
              <a:off x="8459484" y="794801"/>
              <a:ext cx="87638" cy="67414"/>
            </a:xfrm>
            <a:custGeom>
              <a:avLst/>
              <a:gdLst>
                <a:gd name="T0" fmla="*/ 37 w 78"/>
                <a:gd name="T1" fmla="*/ 60 h 60"/>
                <a:gd name="T2" fmla="*/ 0 w 78"/>
                <a:gd name="T3" fmla="*/ 60 h 60"/>
                <a:gd name="T4" fmla="*/ 37 w 78"/>
                <a:gd name="T5" fmla="*/ 0 h 60"/>
                <a:gd name="T6" fmla="*/ 78 w 78"/>
                <a:gd name="T7" fmla="*/ 0 h 60"/>
                <a:gd name="T8" fmla="*/ 37 w 7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0">
                  <a:moveTo>
                    <a:pt x="37" y="60"/>
                  </a:moveTo>
                  <a:lnTo>
                    <a:pt x="0" y="60"/>
                  </a:lnTo>
                  <a:lnTo>
                    <a:pt x="37" y="0"/>
                  </a:lnTo>
                  <a:lnTo>
                    <a:pt x="78" y="0"/>
                  </a:lnTo>
                  <a:lnTo>
                    <a:pt x="3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103"/>
            <p:cNvSpPr>
              <a:spLocks noChangeArrowheads="1"/>
            </p:cNvSpPr>
            <p:nvPr/>
          </p:nvSpPr>
          <p:spPr bwMode="auto">
            <a:xfrm>
              <a:off x="8534260" y="794801"/>
              <a:ext cx="82020" cy="67414"/>
            </a:xfrm>
            <a:custGeom>
              <a:avLst/>
              <a:gdLst>
                <a:gd name="T0" fmla="*/ 38 w 73"/>
                <a:gd name="T1" fmla="*/ 60 h 60"/>
                <a:gd name="T2" fmla="*/ 0 w 73"/>
                <a:gd name="T3" fmla="*/ 60 h 60"/>
                <a:gd name="T4" fmla="*/ 38 w 73"/>
                <a:gd name="T5" fmla="*/ 0 h 60"/>
                <a:gd name="T6" fmla="*/ 73 w 73"/>
                <a:gd name="T7" fmla="*/ 0 h 60"/>
                <a:gd name="T8" fmla="*/ 38 w 73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0">
                  <a:moveTo>
                    <a:pt x="38" y="60"/>
                  </a:moveTo>
                  <a:lnTo>
                    <a:pt x="0" y="60"/>
                  </a:lnTo>
                  <a:lnTo>
                    <a:pt x="38" y="0"/>
                  </a:lnTo>
                  <a:lnTo>
                    <a:pt x="73" y="0"/>
                  </a:lnTo>
                  <a:lnTo>
                    <a:pt x="38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任意多边形 18"/>
          <p:cNvSpPr>
            <a:spLocks noChangeArrowheads="1"/>
          </p:cNvSpPr>
          <p:nvPr userDrawn="1"/>
        </p:nvSpPr>
        <p:spPr bwMode="auto">
          <a:xfrm>
            <a:off x="0" y="847124"/>
            <a:ext cx="11299826" cy="205612"/>
          </a:xfrm>
          <a:custGeom>
            <a:avLst/>
            <a:gdLst>
              <a:gd name="connsiteX0" fmla="*/ 0 w 11299826"/>
              <a:gd name="connsiteY0" fmla="*/ 0 h 205612"/>
              <a:gd name="connsiteX1" fmla="*/ 80149 w 11299826"/>
              <a:gd name="connsiteY1" fmla="*/ 0 h 205612"/>
              <a:gd name="connsiteX2" fmla="*/ 589839 w 11299826"/>
              <a:gd name="connsiteY2" fmla="*/ 0 h 205612"/>
              <a:gd name="connsiteX3" fmla="*/ 595268 w 11299826"/>
              <a:gd name="connsiteY3" fmla="*/ 0 h 205612"/>
              <a:gd name="connsiteX4" fmla="*/ 812403 w 11299826"/>
              <a:gd name="connsiteY4" fmla="*/ 77799 h 205612"/>
              <a:gd name="connsiteX5" fmla="*/ 1026824 w 11299826"/>
              <a:gd name="connsiteY5" fmla="*/ 0 h 205612"/>
              <a:gd name="connsiteX6" fmla="*/ 4255865 w 11299826"/>
              <a:gd name="connsiteY6" fmla="*/ 0 h 205612"/>
              <a:gd name="connsiteX7" fmla="*/ 5886380 w 11299826"/>
              <a:gd name="connsiteY7" fmla="*/ 0 h 205612"/>
              <a:gd name="connsiteX8" fmla="*/ 5897335 w 11299826"/>
              <a:gd name="connsiteY8" fmla="*/ 0 h 205612"/>
              <a:gd name="connsiteX9" fmla="*/ 6522333 w 11299826"/>
              <a:gd name="connsiteY9" fmla="*/ 0 h 205612"/>
              <a:gd name="connsiteX10" fmla="*/ 6532198 w 11299826"/>
              <a:gd name="connsiteY10" fmla="*/ 0 h 205612"/>
              <a:gd name="connsiteX11" fmla="*/ 6547491 w 11299826"/>
              <a:gd name="connsiteY11" fmla="*/ 0 h 205612"/>
              <a:gd name="connsiteX12" fmla="*/ 7350789 w 11299826"/>
              <a:gd name="connsiteY12" fmla="*/ 0 h 205612"/>
              <a:gd name="connsiteX13" fmla="*/ 7662959 w 11299826"/>
              <a:gd name="connsiteY13" fmla="*/ 0 h 205612"/>
              <a:gd name="connsiteX14" fmla="*/ 7892733 w 11299826"/>
              <a:gd name="connsiteY14" fmla="*/ 0 h 205612"/>
              <a:gd name="connsiteX15" fmla="*/ 9523248 w 11299826"/>
              <a:gd name="connsiteY15" fmla="*/ 0 h 205612"/>
              <a:gd name="connsiteX16" fmla="*/ 9534203 w 11299826"/>
              <a:gd name="connsiteY16" fmla="*/ 0 h 205612"/>
              <a:gd name="connsiteX17" fmla="*/ 10184359 w 11299826"/>
              <a:gd name="connsiteY17" fmla="*/ 0 h 205612"/>
              <a:gd name="connsiteX18" fmla="*/ 10987656 w 11299826"/>
              <a:gd name="connsiteY18" fmla="*/ 0 h 205612"/>
              <a:gd name="connsiteX19" fmla="*/ 11299826 w 11299826"/>
              <a:gd name="connsiteY19" fmla="*/ 0 h 205612"/>
              <a:gd name="connsiteX20" fmla="*/ 11299826 w 11299826"/>
              <a:gd name="connsiteY20" fmla="*/ 2595 h 205612"/>
              <a:gd name="connsiteX21" fmla="*/ 11258089 w 11299826"/>
              <a:gd name="connsiteY21" fmla="*/ 66685 h 205612"/>
              <a:gd name="connsiteX22" fmla="*/ 10827749 w 11299826"/>
              <a:gd name="connsiteY22" fmla="*/ 66685 h 205612"/>
              <a:gd name="connsiteX23" fmla="*/ 10140932 w 11299826"/>
              <a:gd name="connsiteY23" fmla="*/ 66685 h 205612"/>
              <a:gd name="connsiteX24" fmla="*/ 7010366 w 11299826"/>
              <a:gd name="connsiteY24" fmla="*/ 66685 h 205612"/>
              <a:gd name="connsiteX25" fmla="*/ 6522333 w 11299826"/>
              <a:gd name="connsiteY25" fmla="*/ 66685 h 205612"/>
              <a:gd name="connsiteX26" fmla="*/ 6504065 w 11299826"/>
              <a:gd name="connsiteY26" fmla="*/ 66685 h 205612"/>
              <a:gd name="connsiteX27" fmla="*/ 1214103 w 11299826"/>
              <a:gd name="connsiteY27" fmla="*/ 66685 h 205612"/>
              <a:gd name="connsiteX28" fmla="*/ 1110964 w 11299826"/>
              <a:gd name="connsiteY28" fmla="*/ 66685 h 205612"/>
              <a:gd name="connsiteX29" fmla="*/ 855829 w 11299826"/>
              <a:gd name="connsiteY29" fmla="*/ 152820 h 205612"/>
              <a:gd name="connsiteX30" fmla="*/ 812403 w 11299826"/>
              <a:gd name="connsiteY30" fmla="*/ 205612 h 205612"/>
              <a:gd name="connsiteX31" fmla="*/ 768976 w 11299826"/>
              <a:gd name="connsiteY31" fmla="*/ 152820 h 205612"/>
              <a:gd name="connsiteX32" fmla="*/ 513841 w 11299826"/>
              <a:gd name="connsiteY32" fmla="*/ 66685 h 205612"/>
              <a:gd name="connsiteX33" fmla="*/ 502985 w 11299826"/>
              <a:gd name="connsiteY33" fmla="*/ 66685 h 205612"/>
              <a:gd name="connsiteX34" fmla="*/ 410703 w 11299826"/>
              <a:gd name="connsiteY34" fmla="*/ 66685 h 205612"/>
              <a:gd name="connsiteX35" fmla="*/ 22530 w 11299826"/>
              <a:gd name="connsiteY35" fmla="*/ 66685 h 205612"/>
              <a:gd name="connsiteX36" fmla="*/ 0 w 11299826"/>
              <a:gd name="connsiteY36" fmla="*/ 66685 h 205612"/>
              <a:gd name="connsiteX37" fmla="*/ 0 w 11299826"/>
              <a:gd name="connsiteY37" fmla="*/ 0 h 20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1299826" h="205612">
                <a:moveTo>
                  <a:pt x="0" y="0"/>
                </a:moveTo>
                <a:lnTo>
                  <a:pt x="80149" y="0"/>
                </a:lnTo>
                <a:cubicBezTo>
                  <a:pt x="209682" y="0"/>
                  <a:pt x="379150" y="0"/>
                  <a:pt x="589839" y="0"/>
                </a:cubicBezTo>
                <a:cubicBezTo>
                  <a:pt x="592554" y="0"/>
                  <a:pt x="592554" y="0"/>
                  <a:pt x="595268" y="0"/>
                </a:cubicBezTo>
                <a:cubicBezTo>
                  <a:pt x="684836" y="0"/>
                  <a:pt x="763547" y="30564"/>
                  <a:pt x="812403" y="77799"/>
                </a:cubicBezTo>
                <a:cubicBezTo>
                  <a:pt x="861258" y="30564"/>
                  <a:pt x="939970" y="0"/>
                  <a:pt x="1026824" y="0"/>
                </a:cubicBezTo>
                <a:cubicBezTo>
                  <a:pt x="1026824" y="0"/>
                  <a:pt x="2226837" y="0"/>
                  <a:pt x="4255865" y="0"/>
                </a:cubicBezTo>
                <a:lnTo>
                  <a:pt x="5886380" y="0"/>
                </a:lnTo>
                <a:lnTo>
                  <a:pt x="5897335" y="0"/>
                </a:lnTo>
                <a:lnTo>
                  <a:pt x="6522333" y="0"/>
                </a:lnTo>
                <a:lnTo>
                  <a:pt x="6532198" y="0"/>
                </a:lnTo>
                <a:lnTo>
                  <a:pt x="6547491" y="0"/>
                </a:lnTo>
                <a:lnTo>
                  <a:pt x="7350789" y="0"/>
                </a:lnTo>
                <a:lnTo>
                  <a:pt x="7662959" y="0"/>
                </a:lnTo>
                <a:lnTo>
                  <a:pt x="7892733" y="0"/>
                </a:lnTo>
                <a:lnTo>
                  <a:pt x="9523248" y="0"/>
                </a:lnTo>
                <a:lnTo>
                  <a:pt x="9534203" y="0"/>
                </a:lnTo>
                <a:lnTo>
                  <a:pt x="10184359" y="0"/>
                </a:lnTo>
                <a:lnTo>
                  <a:pt x="10987656" y="0"/>
                </a:lnTo>
                <a:lnTo>
                  <a:pt x="11299826" y="0"/>
                </a:lnTo>
                <a:lnTo>
                  <a:pt x="11299826" y="2595"/>
                </a:lnTo>
                <a:lnTo>
                  <a:pt x="11258089" y="66685"/>
                </a:lnTo>
                <a:cubicBezTo>
                  <a:pt x="11258089" y="66685"/>
                  <a:pt x="11107758" y="66685"/>
                  <a:pt x="10827749" y="66685"/>
                </a:cubicBezTo>
                <a:lnTo>
                  <a:pt x="10140932" y="66685"/>
                </a:lnTo>
                <a:cubicBezTo>
                  <a:pt x="10140932" y="66685"/>
                  <a:pt x="8942447" y="66685"/>
                  <a:pt x="7010366" y="66685"/>
                </a:cubicBezTo>
                <a:lnTo>
                  <a:pt x="6522333" y="66685"/>
                </a:lnTo>
                <a:lnTo>
                  <a:pt x="6504065" y="66685"/>
                </a:lnTo>
                <a:cubicBezTo>
                  <a:pt x="6504065" y="66685"/>
                  <a:pt x="4373423" y="66685"/>
                  <a:pt x="1214103" y="66685"/>
                </a:cubicBezTo>
                <a:cubicBezTo>
                  <a:pt x="1178819" y="66685"/>
                  <a:pt x="1157105" y="66685"/>
                  <a:pt x="1110964" y="66685"/>
                </a:cubicBezTo>
                <a:cubicBezTo>
                  <a:pt x="1007824" y="66685"/>
                  <a:pt x="915542" y="100028"/>
                  <a:pt x="855829" y="152820"/>
                </a:cubicBezTo>
                <a:cubicBezTo>
                  <a:pt x="839545" y="169491"/>
                  <a:pt x="823260" y="186162"/>
                  <a:pt x="812403" y="205612"/>
                </a:cubicBezTo>
                <a:cubicBezTo>
                  <a:pt x="801546" y="186162"/>
                  <a:pt x="785261" y="169491"/>
                  <a:pt x="768976" y="152820"/>
                </a:cubicBezTo>
                <a:cubicBezTo>
                  <a:pt x="709263" y="100028"/>
                  <a:pt x="616981" y="66685"/>
                  <a:pt x="513841" y="66685"/>
                </a:cubicBezTo>
                <a:cubicBezTo>
                  <a:pt x="511127" y="66685"/>
                  <a:pt x="505699" y="66685"/>
                  <a:pt x="502985" y="66685"/>
                </a:cubicBezTo>
                <a:cubicBezTo>
                  <a:pt x="502985" y="66685"/>
                  <a:pt x="502985" y="66685"/>
                  <a:pt x="410703" y="66685"/>
                </a:cubicBezTo>
                <a:cubicBezTo>
                  <a:pt x="410703" y="66685"/>
                  <a:pt x="259556" y="66685"/>
                  <a:pt x="22530" y="66685"/>
                </a:cubicBezTo>
                <a:lnTo>
                  <a:pt x="0" y="6668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9000">
                <a:schemeClr val="accent3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pic>
        <p:nvPicPr>
          <p:cNvPr id="2" name="图片 1" descr="图123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4150" y="252095"/>
            <a:ext cx="1592580" cy="511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tags" Target="../tags/tag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tags" Target="../tags/tag7.xml"/><Relationship Id="rId2" Type="http://schemas.openxmlformats.org/officeDocument/2006/relationships/image" Target="../media/image4.png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tags" Target="../tags/tag9.xml"/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image" Target="../media/image4.png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Relationship Id="rId3" Type="http://schemas.openxmlformats.org/officeDocument/2006/relationships/tags" Target="../tags/tag14.xml"/><Relationship Id="rId2" Type="http://schemas.openxmlformats.org/officeDocument/2006/relationships/image" Target="../media/image4.png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image" Target="../media/image4.png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tags" Target="../tags/tag20.xml"/><Relationship Id="rId2" Type="http://schemas.openxmlformats.org/officeDocument/2006/relationships/image" Target="../media/image4.png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tags" Target="../tags/tag22.xml"/><Relationship Id="rId2" Type="http://schemas.openxmlformats.org/officeDocument/2006/relationships/image" Target="../media/image4.png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tags" Target="../tags/tag25.xml"/><Relationship Id="rId2" Type="http://schemas.openxmlformats.org/officeDocument/2006/relationships/image" Target="../media/image4.png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image" Target="../media/image4.png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7" b="875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8" name="矩形 67"/>
          <p:cNvSpPr/>
          <p:nvPr/>
        </p:nvSpPr>
        <p:spPr>
          <a:xfrm>
            <a:off x="1262743" y="1143001"/>
            <a:ext cx="9666515" cy="4572000"/>
          </a:xfrm>
          <a:prstGeom prst="rect">
            <a:avLst/>
          </a:prstGeom>
          <a:solidFill>
            <a:srgbClr val="B71B39">
              <a:alpha val="85000"/>
            </a:srgbClr>
          </a:solidFill>
          <a:ln w="6350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69" name="Line 318"/>
          <p:cNvSpPr>
            <a:spLocks noChangeShapeType="1"/>
          </p:cNvSpPr>
          <p:nvPr/>
        </p:nvSpPr>
        <p:spPr bwMode="auto">
          <a:xfrm>
            <a:off x="2664619" y="3839513"/>
            <a:ext cx="6862763" cy="0"/>
          </a:xfrm>
          <a:prstGeom prst="line">
            <a:avLst/>
          </a:prstGeom>
          <a:noFill/>
          <a:ln w="14288" cap="flat">
            <a:solidFill>
              <a:srgbClr val="FFFD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2575562" y="2624329"/>
            <a:ext cx="7040880" cy="110680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75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sz="6600" b="1" spc="150" dirty="0" smtClean="0">
                <a:solidFill>
                  <a:srgbClr val="FFFDD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抖火系统操作指南</a:t>
            </a:r>
            <a:endParaRPr lang="zh-CN" altLang="en-US" sz="6600" b="1" spc="150" dirty="0" smtClean="0">
              <a:solidFill>
                <a:srgbClr val="FFFDD7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平行四边形 70"/>
          <p:cNvSpPr/>
          <p:nvPr/>
        </p:nvSpPr>
        <p:spPr>
          <a:xfrm rot="10800000" flipV="1">
            <a:off x="2964058" y="2242653"/>
            <a:ext cx="6263884" cy="174524"/>
          </a:xfrm>
          <a:prstGeom prst="parallelogram">
            <a:avLst>
              <a:gd name="adj" fmla="val 37097"/>
            </a:avLst>
          </a:prstGeom>
          <a:solidFill>
            <a:srgbClr val="FFFD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785360" y="2086703"/>
            <a:ext cx="2621280" cy="3683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ctr"/>
            <a:r>
              <a:rPr lang="en-US" altLang="zh-CN" sz="1800" spc="300" dirty="0" smtClean="0">
                <a:solidFill>
                  <a:srgbClr val="FFFDD7"/>
                </a:solidFill>
                <a:effectLst/>
                <a:latin typeface="思源宋体 CN" panose="02020700000000000000" pitchFamily="18" charset="-122"/>
                <a:ea typeface="思源宋体 CN" panose="02020700000000000000" pitchFamily="18" charset="-122"/>
              </a:rPr>
              <a:t>FIRE SHAKING LAW</a:t>
            </a:r>
            <a:endParaRPr lang="en-US" altLang="zh-CN" sz="1800" spc="300" dirty="0" smtClean="0">
              <a:solidFill>
                <a:srgbClr val="FFFDD7"/>
              </a:solidFill>
              <a:effectLst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598160" y="4772654"/>
            <a:ext cx="995680" cy="3371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sz="1600" dirty="0">
                <a:solidFill>
                  <a:srgbClr val="FFFDD7"/>
                </a:solidFill>
                <a:effectLst/>
                <a:latin typeface="+mn-ea"/>
                <a:ea typeface="+mn-ea"/>
              </a:rPr>
              <a:t>技术</a:t>
            </a:r>
            <a:r>
              <a:rPr lang="zh-CN" altLang="en-US" sz="1600" dirty="0">
                <a:solidFill>
                  <a:srgbClr val="FFFDD7"/>
                </a:solidFill>
                <a:effectLst/>
                <a:latin typeface="+mn-ea"/>
                <a:ea typeface="+mn-ea"/>
              </a:rPr>
              <a:t>团队</a:t>
            </a:r>
            <a:endParaRPr lang="zh-CN" altLang="en-US" sz="1600" dirty="0">
              <a:solidFill>
                <a:srgbClr val="FFFDD7"/>
              </a:solidFill>
              <a:effectLst/>
              <a:latin typeface="+mn-ea"/>
              <a:ea typeface="+mn-ea"/>
            </a:endParaRPr>
          </a:p>
        </p:txBody>
      </p:sp>
      <p:sp>
        <p:nvSpPr>
          <p:cNvPr id="74" name="Freeform 5"/>
          <p:cNvSpPr/>
          <p:nvPr/>
        </p:nvSpPr>
        <p:spPr bwMode="auto">
          <a:xfrm>
            <a:off x="3998119" y="4084883"/>
            <a:ext cx="4195762" cy="412068"/>
          </a:xfrm>
          <a:custGeom>
            <a:avLst/>
            <a:gdLst>
              <a:gd name="T0" fmla="*/ 2643 w 2643"/>
              <a:gd name="T1" fmla="*/ 233 h 233"/>
              <a:gd name="T2" fmla="*/ 0 w 2643"/>
              <a:gd name="T3" fmla="*/ 233 h 233"/>
              <a:gd name="T4" fmla="*/ 99 w 2643"/>
              <a:gd name="T5" fmla="*/ 116 h 233"/>
              <a:gd name="T6" fmla="*/ 0 w 2643"/>
              <a:gd name="T7" fmla="*/ 0 h 233"/>
              <a:gd name="T8" fmla="*/ 2643 w 2643"/>
              <a:gd name="T9" fmla="*/ 0 h 233"/>
              <a:gd name="T10" fmla="*/ 2543 w 2643"/>
              <a:gd name="T11" fmla="*/ 116 h 233"/>
              <a:gd name="T12" fmla="*/ 2643 w 2643"/>
              <a:gd name="T13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43" h="233">
                <a:moveTo>
                  <a:pt x="2643" y="233"/>
                </a:moveTo>
                <a:lnTo>
                  <a:pt x="0" y="233"/>
                </a:lnTo>
                <a:lnTo>
                  <a:pt x="99" y="116"/>
                </a:lnTo>
                <a:lnTo>
                  <a:pt x="0" y="0"/>
                </a:lnTo>
                <a:lnTo>
                  <a:pt x="2643" y="0"/>
                </a:lnTo>
                <a:lnTo>
                  <a:pt x="2543" y="116"/>
                </a:lnTo>
                <a:lnTo>
                  <a:pt x="2643" y="233"/>
                </a:lnTo>
                <a:close/>
              </a:path>
            </a:pathLst>
          </a:custGeom>
          <a:solidFill>
            <a:srgbClr val="FFFDD7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b="1" spc="15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中台操作指南</a:t>
            </a:r>
            <a:endParaRPr lang="zh-CN" altLang="en-US" b="1" spc="15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图片1eee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268730"/>
            <a:ext cx="2401570" cy="770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576296" y="2413337"/>
            <a:ext cx="271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600" normalizeH="0" baseline="0" noProof="0" dirty="0" smtClean="0">
                <a:ln>
                  <a:noFill/>
                </a:ln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kumimoji="0" lang="zh-CN" altLang="en-US" sz="6000" b="1" i="0" u="none" strike="noStrike" kern="1200" cap="none" spc="600" normalizeH="0" baseline="0" noProof="0" dirty="0" smtClean="0">
              <a:ln>
                <a:noFill/>
              </a:ln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rot="16200000">
            <a:off x="2705216" y="2395619"/>
            <a:ext cx="461665" cy="2384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1" u="none" strike="noStrike" kern="1200" cap="none" spc="60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CONTENT</a:t>
            </a:r>
            <a:endParaRPr kumimoji="0" lang="en-US" altLang="zh-CN" b="0" i="1" u="none" strike="noStrike" kern="1200" cap="none" spc="60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767670" y="3981218"/>
            <a:ext cx="2336757" cy="383886"/>
            <a:chOff x="4702175" y="4743823"/>
            <a:chExt cx="2773363" cy="455612"/>
          </a:xfrm>
          <a:solidFill>
            <a:schemeClr val="accent3"/>
          </a:solidFill>
        </p:grpSpPr>
        <p:sp>
          <p:nvSpPr>
            <p:cNvPr id="19" name="Freeform 423"/>
            <p:cNvSpPr/>
            <p:nvPr/>
          </p:nvSpPr>
          <p:spPr bwMode="auto">
            <a:xfrm>
              <a:off x="5310188" y="4816848"/>
              <a:ext cx="323850" cy="309562"/>
            </a:xfrm>
            <a:custGeom>
              <a:avLst/>
              <a:gdLst>
                <a:gd name="T0" fmla="*/ 102 w 204"/>
                <a:gd name="T1" fmla="*/ 0 h 195"/>
                <a:gd name="T2" fmla="*/ 130 w 204"/>
                <a:gd name="T3" fmla="*/ 74 h 195"/>
                <a:gd name="T4" fmla="*/ 204 w 204"/>
                <a:gd name="T5" fmla="*/ 74 h 195"/>
                <a:gd name="T6" fmla="*/ 144 w 204"/>
                <a:gd name="T7" fmla="*/ 120 h 195"/>
                <a:gd name="T8" fmla="*/ 167 w 204"/>
                <a:gd name="T9" fmla="*/ 195 h 195"/>
                <a:gd name="T10" fmla="*/ 102 w 204"/>
                <a:gd name="T11" fmla="*/ 148 h 195"/>
                <a:gd name="T12" fmla="*/ 42 w 204"/>
                <a:gd name="T13" fmla="*/ 195 h 195"/>
                <a:gd name="T14" fmla="*/ 65 w 204"/>
                <a:gd name="T15" fmla="*/ 120 h 195"/>
                <a:gd name="T16" fmla="*/ 0 w 204"/>
                <a:gd name="T17" fmla="*/ 74 h 195"/>
                <a:gd name="T18" fmla="*/ 79 w 204"/>
                <a:gd name="T19" fmla="*/ 74 h 195"/>
                <a:gd name="T20" fmla="*/ 102 w 204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4" h="195">
                  <a:moveTo>
                    <a:pt x="102" y="0"/>
                  </a:moveTo>
                  <a:lnTo>
                    <a:pt x="130" y="74"/>
                  </a:lnTo>
                  <a:lnTo>
                    <a:pt x="204" y="74"/>
                  </a:lnTo>
                  <a:lnTo>
                    <a:pt x="144" y="120"/>
                  </a:lnTo>
                  <a:lnTo>
                    <a:pt x="167" y="195"/>
                  </a:lnTo>
                  <a:lnTo>
                    <a:pt x="102" y="148"/>
                  </a:lnTo>
                  <a:lnTo>
                    <a:pt x="42" y="195"/>
                  </a:lnTo>
                  <a:lnTo>
                    <a:pt x="65" y="120"/>
                  </a:lnTo>
                  <a:lnTo>
                    <a:pt x="0" y="74"/>
                  </a:lnTo>
                  <a:lnTo>
                    <a:pt x="79" y="7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Freeform 424"/>
            <p:cNvSpPr/>
            <p:nvPr/>
          </p:nvSpPr>
          <p:spPr bwMode="auto">
            <a:xfrm>
              <a:off x="5846763" y="4743823"/>
              <a:ext cx="484188" cy="455612"/>
            </a:xfrm>
            <a:custGeom>
              <a:avLst/>
              <a:gdLst>
                <a:gd name="T0" fmla="*/ 152 w 305"/>
                <a:gd name="T1" fmla="*/ 0 h 287"/>
                <a:gd name="T2" fmla="*/ 189 w 305"/>
                <a:gd name="T3" fmla="*/ 111 h 287"/>
                <a:gd name="T4" fmla="*/ 305 w 305"/>
                <a:gd name="T5" fmla="*/ 111 h 287"/>
                <a:gd name="T6" fmla="*/ 208 w 305"/>
                <a:gd name="T7" fmla="*/ 176 h 287"/>
                <a:gd name="T8" fmla="*/ 245 w 305"/>
                <a:gd name="T9" fmla="*/ 287 h 287"/>
                <a:gd name="T10" fmla="*/ 152 w 305"/>
                <a:gd name="T11" fmla="*/ 217 h 287"/>
                <a:gd name="T12" fmla="*/ 60 w 305"/>
                <a:gd name="T13" fmla="*/ 287 h 287"/>
                <a:gd name="T14" fmla="*/ 97 w 305"/>
                <a:gd name="T15" fmla="*/ 176 h 287"/>
                <a:gd name="T16" fmla="*/ 0 w 305"/>
                <a:gd name="T17" fmla="*/ 111 h 287"/>
                <a:gd name="T18" fmla="*/ 115 w 305"/>
                <a:gd name="T19" fmla="*/ 111 h 287"/>
                <a:gd name="T20" fmla="*/ 152 w 305"/>
                <a:gd name="T2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5" h="287">
                  <a:moveTo>
                    <a:pt x="152" y="0"/>
                  </a:moveTo>
                  <a:lnTo>
                    <a:pt x="189" y="111"/>
                  </a:lnTo>
                  <a:lnTo>
                    <a:pt x="305" y="111"/>
                  </a:lnTo>
                  <a:lnTo>
                    <a:pt x="208" y="176"/>
                  </a:lnTo>
                  <a:lnTo>
                    <a:pt x="245" y="287"/>
                  </a:lnTo>
                  <a:lnTo>
                    <a:pt x="152" y="217"/>
                  </a:lnTo>
                  <a:lnTo>
                    <a:pt x="60" y="287"/>
                  </a:lnTo>
                  <a:lnTo>
                    <a:pt x="97" y="176"/>
                  </a:lnTo>
                  <a:lnTo>
                    <a:pt x="0" y="111"/>
                  </a:lnTo>
                  <a:lnTo>
                    <a:pt x="115" y="111"/>
                  </a:lnTo>
                  <a:lnTo>
                    <a:pt x="1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Freeform 425"/>
            <p:cNvSpPr/>
            <p:nvPr/>
          </p:nvSpPr>
          <p:spPr bwMode="auto">
            <a:xfrm>
              <a:off x="6543675" y="4816848"/>
              <a:ext cx="322263" cy="309562"/>
            </a:xfrm>
            <a:custGeom>
              <a:avLst/>
              <a:gdLst>
                <a:gd name="T0" fmla="*/ 101 w 203"/>
                <a:gd name="T1" fmla="*/ 0 h 195"/>
                <a:gd name="T2" fmla="*/ 125 w 203"/>
                <a:gd name="T3" fmla="*/ 74 h 195"/>
                <a:gd name="T4" fmla="*/ 203 w 203"/>
                <a:gd name="T5" fmla="*/ 74 h 195"/>
                <a:gd name="T6" fmla="*/ 138 w 203"/>
                <a:gd name="T7" fmla="*/ 120 h 195"/>
                <a:gd name="T8" fmla="*/ 162 w 203"/>
                <a:gd name="T9" fmla="*/ 195 h 195"/>
                <a:gd name="T10" fmla="*/ 101 w 203"/>
                <a:gd name="T11" fmla="*/ 148 h 195"/>
                <a:gd name="T12" fmla="*/ 37 w 203"/>
                <a:gd name="T13" fmla="*/ 195 h 195"/>
                <a:gd name="T14" fmla="*/ 60 w 203"/>
                <a:gd name="T15" fmla="*/ 120 h 195"/>
                <a:gd name="T16" fmla="*/ 0 w 203"/>
                <a:gd name="T17" fmla="*/ 74 h 195"/>
                <a:gd name="T18" fmla="*/ 74 w 203"/>
                <a:gd name="T19" fmla="*/ 74 h 195"/>
                <a:gd name="T20" fmla="*/ 101 w 203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3" h="195">
                  <a:moveTo>
                    <a:pt x="101" y="0"/>
                  </a:moveTo>
                  <a:lnTo>
                    <a:pt x="125" y="74"/>
                  </a:lnTo>
                  <a:lnTo>
                    <a:pt x="203" y="74"/>
                  </a:lnTo>
                  <a:lnTo>
                    <a:pt x="138" y="120"/>
                  </a:lnTo>
                  <a:lnTo>
                    <a:pt x="162" y="195"/>
                  </a:lnTo>
                  <a:lnTo>
                    <a:pt x="101" y="148"/>
                  </a:lnTo>
                  <a:lnTo>
                    <a:pt x="37" y="195"/>
                  </a:lnTo>
                  <a:lnTo>
                    <a:pt x="60" y="120"/>
                  </a:lnTo>
                  <a:lnTo>
                    <a:pt x="0" y="74"/>
                  </a:lnTo>
                  <a:lnTo>
                    <a:pt x="74" y="74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Freeform 426"/>
            <p:cNvSpPr/>
            <p:nvPr/>
          </p:nvSpPr>
          <p:spPr bwMode="auto">
            <a:xfrm>
              <a:off x="7151688" y="4816848"/>
              <a:ext cx="323850" cy="309562"/>
            </a:xfrm>
            <a:custGeom>
              <a:avLst/>
              <a:gdLst>
                <a:gd name="T0" fmla="*/ 102 w 204"/>
                <a:gd name="T1" fmla="*/ 0 h 195"/>
                <a:gd name="T2" fmla="*/ 130 w 204"/>
                <a:gd name="T3" fmla="*/ 74 h 195"/>
                <a:gd name="T4" fmla="*/ 204 w 204"/>
                <a:gd name="T5" fmla="*/ 74 h 195"/>
                <a:gd name="T6" fmla="*/ 144 w 204"/>
                <a:gd name="T7" fmla="*/ 120 h 195"/>
                <a:gd name="T8" fmla="*/ 167 w 204"/>
                <a:gd name="T9" fmla="*/ 195 h 195"/>
                <a:gd name="T10" fmla="*/ 102 w 204"/>
                <a:gd name="T11" fmla="*/ 148 h 195"/>
                <a:gd name="T12" fmla="*/ 42 w 204"/>
                <a:gd name="T13" fmla="*/ 195 h 195"/>
                <a:gd name="T14" fmla="*/ 65 w 204"/>
                <a:gd name="T15" fmla="*/ 120 h 195"/>
                <a:gd name="T16" fmla="*/ 0 w 204"/>
                <a:gd name="T17" fmla="*/ 74 h 195"/>
                <a:gd name="T18" fmla="*/ 79 w 204"/>
                <a:gd name="T19" fmla="*/ 74 h 195"/>
                <a:gd name="T20" fmla="*/ 102 w 204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4" h="195">
                  <a:moveTo>
                    <a:pt x="102" y="0"/>
                  </a:moveTo>
                  <a:lnTo>
                    <a:pt x="130" y="74"/>
                  </a:lnTo>
                  <a:lnTo>
                    <a:pt x="204" y="74"/>
                  </a:lnTo>
                  <a:lnTo>
                    <a:pt x="144" y="120"/>
                  </a:lnTo>
                  <a:lnTo>
                    <a:pt x="167" y="195"/>
                  </a:lnTo>
                  <a:lnTo>
                    <a:pt x="102" y="148"/>
                  </a:lnTo>
                  <a:lnTo>
                    <a:pt x="42" y="195"/>
                  </a:lnTo>
                  <a:lnTo>
                    <a:pt x="65" y="120"/>
                  </a:lnTo>
                  <a:lnTo>
                    <a:pt x="0" y="74"/>
                  </a:lnTo>
                  <a:lnTo>
                    <a:pt x="79" y="7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Freeform 427"/>
            <p:cNvSpPr/>
            <p:nvPr/>
          </p:nvSpPr>
          <p:spPr bwMode="auto">
            <a:xfrm>
              <a:off x="4702175" y="4816848"/>
              <a:ext cx="322263" cy="309562"/>
            </a:xfrm>
            <a:custGeom>
              <a:avLst/>
              <a:gdLst>
                <a:gd name="T0" fmla="*/ 102 w 203"/>
                <a:gd name="T1" fmla="*/ 0 h 195"/>
                <a:gd name="T2" fmla="*/ 125 w 203"/>
                <a:gd name="T3" fmla="*/ 74 h 195"/>
                <a:gd name="T4" fmla="*/ 203 w 203"/>
                <a:gd name="T5" fmla="*/ 74 h 195"/>
                <a:gd name="T6" fmla="*/ 139 w 203"/>
                <a:gd name="T7" fmla="*/ 120 h 195"/>
                <a:gd name="T8" fmla="*/ 162 w 203"/>
                <a:gd name="T9" fmla="*/ 195 h 195"/>
                <a:gd name="T10" fmla="*/ 102 w 203"/>
                <a:gd name="T11" fmla="*/ 148 h 195"/>
                <a:gd name="T12" fmla="*/ 37 w 203"/>
                <a:gd name="T13" fmla="*/ 195 h 195"/>
                <a:gd name="T14" fmla="*/ 60 w 203"/>
                <a:gd name="T15" fmla="*/ 120 h 195"/>
                <a:gd name="T16" fmla="*/ 0 w 203"/>
                <a:gd name="T17" fmla="*/ 74 h 195"/>
                <a:gd name="T18" fmla="*/ 74 w 203"/>
                <a:gd name="T19" fmla="*/ 74 h 195"/>
                <a:gd name="T20" fmla="*/ 102 w 203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3" h="195">
                  <a:moveTo>
                    <a:pt x="102" y="0"/>
                  </a:moveTo>
                  <a:lnTo>
                    <a:pt x="125" y="74"/>
                  </a:lnTo>
                  <a:lnTo>
                    <a:pt x="203" y="74"/>
                  </a:lnTo>
                  <a:lnTo>
                    <a:pt x="139" y="120"/>
                  </a:lnTo>
                  <a:lnTo>
                    <a:pt x="162" y="195"/>
                  </a:lnTo>
                  <a:lnTo>
                    <a:pt x="102" y="148"/>
                  </a:lnTo>
                  <a:lnTo>
                    <a:pt x="37" y="195"/>
                  </a:lnTo>
                  <a:lnTo>
                    <a:pt x="60" y="120"/>
                  </a:lnTo>
                  <a:lnTo>
                    <a:pt x="0" y="74"/>
                  </a:lnTo>
                  <a:lnTo>
                    <a:pt x="74" y="7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" name="图片 4" descr="图123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315" y="405130"/>
            <a:ext cx="1791335" cy="574675"/>
          </a:xfrm>
          <a:prstGeom prst="rect">
            <a:avLst/>
          </a:prstGeom>
        </p:spPr>
      </p:pic>
      <p:sp>
        <p:nvSpPr>
          <p:cNvPr id="36" name="文本占位符 659"/>
          <p:cNvSpPr txBox="1"/>
          <p:nvPr/>
        </p:nvSpPr>
        <p:spPr>
          <a:xfrm>
            <a:off x="6600056" y="1341393"/>
            <a:ext cx="23164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b="1" dirty="0" smtClean="0">
                <a:solidFill>
                  <a:srgbClr val="61616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中台如何登录</a:t>
            </a:r>
            <a:endParaRPr lang="zh-CN" altLang="en-US" b="1" dirty="0" smtClean="0">
              <a:solidFill>
                <a:srgbClr val="61616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占位符 663"/>
          <p:cNvSpPr txBox="1"/>
          <p:nvPr/>
        </p:nvSpPr>
        <p:spPr>
          <a:xfrm>
            <a:off x="6600056" y="1923731"/>
            <a:ext cx="3710651" cy="2369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 i="1">
                <a:solidFill>
                  <a:schemeClr val="tx2"/>
                </a:solidFill>
                <a:latin typeface="Open Sans Light"/>
                <a:cs typeface="Open Sans Light"/>
              </a:defRPr>
            </a:lvl1pPr>
          </a:lstStyle>
          <a:p>
            <a:pPr algn="l"/>
            <a:r>
              <a:rPr lang="en-US" altLang="zh-CN" sz="1400" i="0" dirty="0">
                <a:solidFill>
                  <a:schemeClr val="tx2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How to log in to the middle office</a:t>
            </a:r>
            <a:endParaRPr lang="en-US" altLang="zh-CN" sz="1400" i="0" dirty="0">
              <a:solidFill>
                <a:schemeClr val="tx2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占位符 659"/>
          <p:cNvSpPr txBox="1"/>
          <p:nvPr/>
        </p:nvSpPr>
        <p:spPr>
          <a:xfrm>
            <a:off x="6600056" y="2491565"/>
            <a:ext cx="23164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b="1" dirty="0">
                <a:solidFill>
                  <a:srgbClr val="61616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中台如何审核</a:t>
            </a:r>
            <a:endParaRPr lang="zh-CN" altLang="en-US" b="1" dirty="0">
              <a:solidFill>
                <a:srgbClr val="61616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占位符 663"/>
          <p:cNvSpPr txBox="1"/>
          <p:nvPr/>
        </p:nvSpPr>
        <p:spPr>
          <a:xfrm>
            <a:off x="6600056" y="3073903"/>
            <a:ext cx="3710651" cy="2369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 i="1">
                <a:solidFill>
                  <a:schemeClr val="tx2"/>
                </a:solidFill>
                <a:latin typeface="Open Sans Light"/>
                <a:cs typeface="Open Sans Light"/>
              </a:defRPr>
            </a:lvl1pPr>
          </a:lstStyle>
          <a:p>
            <a:pPr algn="l"/>
            <a:r>
              <a:rPr lang="en-US" altLang="zh-CN" sz="1400" i="0" dirty="0"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How to audit in the middle office</a:t>
            </a:r>
            <a:endParaRPr lang="en-US" altLang="zh-CN" sz="1400" i="0" dirty="0"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文本占位符 659"/>
          <p:cNvSpPr txBox="1"/>
          <p:nvPr/>
        </p:nvSpPr>
        <p:spPr>
          <a:xfrm>
            <a:off x="6600056" y="3641737"/>
            <a:ext cx="16052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b="1" dirty="0">
                <a:solidFill>
                  <a:srgbClr val="61616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其他功能</a:t>
            </a:r>
            <a:endParaRPr lang="zh-CN" altLang="en-US" b="1" dirty="0">
              <a:solidFill>
                <a:srgbClr val="61616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占位符 663"/>
          <p:cNvSpPr txBox="1"/>
          <p:nvPr/>
        </p:nvSpPr>
        <p:spPr>
          <a:xfrm>
            <a:off x="6600056" y="4224075"/>
            <a:ext cx="3710651" cy="2369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 i="1">
                <a:solidFill>
                  <a:schemeClr val="tx2"/>
                </a:solidFill>
                <a:latin typeface="Open Sans Light"/>
                <a:cs typeface="Open Sans Light"/>
              </a:defRPr>
            </a:lvl1pPr>
          </a:lstStyle>
          <a:p>
            <a:pPr algn="l"/>
            <a:r>
              <a:rPr lang="en-US" altLang="zh-CN" sz="1400" i="0" spc="150" dirty="0"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Other functions</a:t>
            </a:r>
            <a:endParaRPr lang="zh-CN" altLang="en-US" sz="1400" i="0" spc="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710614" y="1841895"/>
            <a:ext cx="3600093" cy="2300344"/>
            <a:chOff x="6456347" y="1649055"/>
            <a:chExt cx="4632155" cy="2300344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6456347" y="1649055"/>
              <a:ext cx="46321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6456347" y="2799227"/>
              <a:ext cx="46321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6456347" y="3949399"/>
              <a:ext cx="46321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文本占位符 2"/>
          <p:cNvSpPr txBox="1"/>
          <p:nvPr/>
        </p:nvSpPr>
        <p:spPr>
          <a:xfrm>
            <a:off x="5447928" y="1379006"/>
            <a:ext cx="1043999" cy="755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4400" kern="1200" dirty="0">
                <a:solidFill>
                  <a:schemeClr val="accent1"/>
                </a:solidFill>
                <a:latin typeface="Impact" panose="020B0806030902050204" pitchFamily="34" charset="0"/>
                <a:ea typeface="造字工房俊雅（非商用）常规体" pitchFamily="50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4800" b="1" dirty="0" smtClean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4800" b="1" dirty="0" smtClean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占位符 2"/>
          <p:cNvSpPr txBox="1"/>
          <p:nvPr/>
        </p:nvSpPr>
        <p:spPr>
          <a:xfrm>
            <a:off x="5447928" y="2525549"/>
            <a:ext cx="1043999" cy="755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4400" kern="1200" dirty="0">
                <a:solidFill>
                  <a:schemeClr val="accent1"/>
                </a:solidFill>
                <a:latin typeface="Impact" panose="020B0806030902050204" pitchFamily="34" charset="0"/>
                <a:ea typeface="造字工房俊雅（非商用）常规体" pitchFamily="50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4800" b="1" dirty="0" smtClean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4800" b="1" dirty="0" smtClean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占位符 2"/>
          <p:cNvSpPr txBox="1"/>
          <p:nvPr/>
        </p:nvSpPr>
        <p:spPr>
          <a:xfrm>
            <a:off x="5447928" y="3672092"/>
            <a:ext cx="1043999" cy="755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4400" kern="1200" dirty="0">
                <a:solidFill>
                  <a:schemeClr val="accent1"/>
                </a:solidFill>
                <a:latin typeface="Impact" panose="020B0806030902050204" pitchFamily="34" charset="0"/>
                <a:ea typeface="造字工房俊雅（非商用）常规体" pitchFamily="50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4800" b="1" dirty="0" smtClean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4800" b="1" dirty="0" smtClean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占位符 24"/>
          <p:cNvSpPr txBox="1"/>
          <p:nvPr/>
        </p:nvSpPr>
        <p:spPr>
          <a:xfrm>
            <a:off x="4175761" y="3043644"/>
            <a:ext cx="384048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sz="4800" dirty="0">
                <a:solidFill>
                  <a:srgbClr val="FFFDD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中台如何登录</a:t>
            </a:r>
            <a:endParaRPr lang="zh-CN" altLang="en-US" sz="4800" dirty="0">
              <a:solidFill>
                <a:srgbClr val="FFFDD7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969751" y="3945201"/>
            <a:ext cx="6254795" cy="7136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chemeClr val="tx2"/>
                </a:solidFill>
                <a:latin typeface="Open Sans Light"/>
                <a:cs typeface="Open Sans Light"/>
              </a:defRPr>
            </a:lvl1pPr>
          </a:lstStyle>
          <a:p>
            <a:pPr algn="ctr"/>
            <a:r>
              <a:rPr lang="en-US" altLang="zh-CN" sz="160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How to log in to the middle office</a:t>
            </a:r>
            <a:endParaRPr lang="en-US" altLang="zh-CN" sz="160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651676" y="5157192"/>
            <a:ext cx="890944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eform 5"/>
          <p:cNvSpPr/>
          <p:nvPr/>
        </p:nvSpPr>
        <p:spPr bwMode="auto">
          <a:xfrm>
            <a:off x="5645174" y="1732745"/>
            <a:ext cx="902093" cy="102309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rgbClr val="FFFDD7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sz="36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36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图片1eee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315" y="1557020"/>
            <a:ext cx="1413510" cy="453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33832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中台登录和密码修改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345440" y="1308735"/>
            <a:ext cx="3853815" cy="317055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4509770" y="1377950"/>
            <a:ext cx="48317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spcBef>
                <a:spcPts val="600"/>
              </a:spcBef>
              <a:spcAft>
                <a:spcPts val="60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第一步：电脑浏览器输入中台地址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（http://agent.douhuofalv.com/）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，以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账号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密码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的形式登录中台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95" y="1456690"/>
            <a:ext cx="3578225" cy="202247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>
            <a:off x="3761740" y="1658620"/>
            <a:ext cx="736600" cy="69405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8134350" y="3255010"/>
            <a:ext cx="3583940" cy="2947670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7" name="图片 6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955" y="3395345"/>
            <a:ext cx="3307080" cy="18770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915920" y="5045710"/>
            <a:ext cx="48317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spcBef>
                <a:spcPts val="600"/>
              </a:spcBef>
              <a:spcAft>
                <a:spcPts val="60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如需修改密码，可以点击左下角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忘记密码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按钮，即可跳转重置密码页面，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填写新的密码信息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后，点击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确认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保存即可。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 flipV="1">
            <a:off x="2850515" y="3178175"/>
            <a:ext cx="1023620" cy="17640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7630160" y="4992370"/>
            <a:ext cx="2559050" cy="66294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占位符 24"/>
          <p:cNvSpPr txBox="1"/>
          <p:nvPr/>
        </p:nvSpPr>
        <p:spPr>
          <a:xfrm>
            <a:off x="4175761" y="3043644"/>
            <a:ext cx="384048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sz="4800" dirty="0">
                <a:solidFill>
                  <a:srgbClr val="FFFDD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中台如何审核</a:t>
            </a:r>
            <a:endParaRPr lang="zh-CN" altLang="en-US" sz="4800" dirty="0">
              <a:solidFill>
                <a:srgbClr val="FFFDD7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969751" y="3945201"/>
            <a:ext cx="6254795" cy="7136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chemeClr val="tx2"/>
                </a:solidFill>
                <a:latin typeface="Open Sans Light"/>
                <a:cs typeface="Open Sans Light"/>
              </a:defRPr>
            </a:lvl1pPr>
          </a:lstStyle>
          <a:p>
            <a:pPr algn="ctr"/>
            <a:r>
              <a:rPr lang="en-US" altLang="zh-CN" sz="160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How to audit in the middle office</a:t>
            </a:r>
            <a:endParaRPr lang="en-US" altLang="zh-CN" sz="160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651676" y="5157192"/>
            <a:ext cx="890944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eform 5"/>
          <p:cNvSpPr/>
          <p:nvPr/>
        </p:nvSpPr>
        <p:spPr bwMode="auto">
          <a:xfrm>
            <a:off x="5645174" y="1732745"/>
            <a:ext cx="902093" cy="102309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rgbClr val="FFFDD7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sz="36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36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图片1eee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315" y="1557020"/>
            <a:ext cx="1413510" cy="453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424815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第一步：初审中</a:t>
            </a:r>
            <a:r>
              <a:rPr lang="en-US" altLang="zh-CN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驳回审核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586105" y="1332230"/>
            <a:ext cx="3361055" cy="276415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586105" y="4096385"/>
            <a:ext cx="3361055" cy="2764790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8418195" y="3580765"/>
            <a:ext cx="3519805" cy="289496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4147185" y="1621790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第一步：点击左侧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初审列表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”-“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待初审列表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，可查看所有处于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初审中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的订单，点击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查看详情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，跳转订单详情页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 descr="1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35" y="1474470"/>
            <a:ext cx="3107055" cy="1753235"/>
          </a:xfrm>
          <a:prstGeom prst="rect">
            <a:avLst/>
          </a:prstGeom>
        </p:spPr>
      </p:pic>
      <p:pic>
        <p:nvPicPr>
          <p:cNvPr id="9" name="图片 8" descr="1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835" y="4236085"/>
            <a:ext cx="3115945" cy="1782445"/>
          </a:xfrm>
          <a:prstGeom prst="rect">
            <a:avLst/>
          </a:prstGeom>
        </p:spPr>
      </p:pic>
      <p:pic>
        <p:nvPicPr>
          <p:cNvPr id="10" name="图片 9" descr="10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5830" y="3712210"/>
            <a:ext cx="3254375" cy="1851660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 flipH="1">
            <a:off x="1103630" y="1821815"/>
            <a:ext cx="3063875" cy="7874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3634105" y="2339975"/>
            <a:ext cx="533400" cy="10604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150360" y="392049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第二步：客户基本信息或机构信息填写错误的，法务助理可点击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驳回审核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3684905" y="4246880"/>
            <a:ext cx="557530" cy="92964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764270" y="1621790"/>
            <a:ext cx="30359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第三步，选择驳回项，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驳回原因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确认驳回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即可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10531475" y="2408555"/>
            <a:ext cx="39370" cy="206375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389255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第二步：初审中</a:t>
            </a:r>
            <a:r>
              <a:rPr lang="en-US" altLang="zh-CN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补差价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1354455" y="1338580"/>
            <a:ext cx="3575685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7242175" y="1338580"/>
            <a:ext cx="3575050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1038225" y="528066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第一步：用户订单缴费金额不足，法务助理可点击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补差价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550" y="1478915"/>
            <a:ext cx="3319780" cy="187134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V="1">
            <a:off x="4557395" y="1995170"/>
            <a:ext cx="85090" cy="328549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图片 5" descr="10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730" y="1478915"/>
            <a:ext cx="3319780" cy="18719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07200" y="528066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第二步：法务助理填写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补差价格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补差价原因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确认补差价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按钮即可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33832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第三步：待签收列表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1139190" y="1262380"/>
            <a:ext cx="3583940" cy="2947670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 descr="1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080" y="1382395"/>
            <a:ext cx="3312160" cy="193294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038225" y="5215890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第一步：法务助理或法务老师点击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待签收列表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，可以查看相匹配的待签收订单，点击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确认签收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可跳转签收页面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7246620" y="1262380"/>
            <a:ext cx="3583940" cy="2947670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6" name="图片 5" descr="1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050" y="1407795"/>
            <a:ext cx="3319145" cy="19075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26250" y="521589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第二步：法务助理或法务老师收到用户邮寄的材料后，可点击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签收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3913505" y="2386965"/>
            <a:ext cx="418465" cy="288607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9972675" y="2309495"/>
            <a:ext cx="476885" cy="299847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424815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第四步：复审中</a:t>
            </a:r>
            <a:r>
              <a:rPr lang="en-US" altLang="zh-CN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驳回审核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586105" y="1332230"/>
            <a:ext cx="3361055" cy="276415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586105" y="4096385"/>
            <a:ext cx="3361055" cy="2764790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8418195" y="3580765"/>
            <a:ext cx="3519805" cy="289496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4147185" y="1621790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第一步：点击左侧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复审列表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”-“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待复审列表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，可查看所有处于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复审中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的订单，点击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查看详情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，跳转订单详情页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50360" y="392049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第二步：客户基本信息或机构信息填写错误的，法务老师和法务助理可点击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驳回审核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64270" y="1621790"/>
            <a:ext cx="30359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第三步，选择驳回项，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驳回原因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确认驳回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即可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1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485" y="1463675"/>
            <a:ext cx="3125470" cy="177419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>
            <a:off x="1127125" y="1849120"/>
            <a:ext cx="3087370" cy="22415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H="1">
            <a:off x="3653790" y="2159635"/>
            <a:ext cx="584835" cy="28194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图片 10" descr="1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485" y="4232275"/>
            <a:ext cx="3119755" cy="1762760"/>
          </a:xfrm>
          <a:prstGeom prst="rect">
            <a:avLst/>
          </a:prstGeom>
        </p:spPr>
      </p:pic>
      <p:cxnSp>
        <p:nvCxnSpPr>
          <p:cNvPr id="18" name="直接箭头连接符 17"/>
          <p:cNvCxnSpPr/>
          <p:nvPr/>
        </p:nvCxnSpPr>
        <p:spPr>
          <a:xfrm flipH="1">
            <a:off x="3684905" y="4301490"/>
            <a:ext cx="506095" cy="88265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图片 19" descr="1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9480" y="3722370"/>
            <a:ext cx="3261995" cy="1853565"/>
          </a:xfrm>
          <a:prstGeom prst="rect">
            <a:avLst/>
          </a:prstGeom>
        </p:spPr>
      </p:pic>
      <p:cxnSp>
        <p:nvCxnSpPr>
          <p:cNvPr id="21" name="直接箭头连接符 20"/>
          <p:cNvCxnSpPr/>
          <p:nvPr/>
        </p:nvCxnSpPr>
        <p:spPr>
          <a:xfrm flipH="1">
            <a:off x="10025380" y="2430145"/>
            <a:ext cx="231140" cy="163576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389255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第五步：复审中</a:t>
            </a:r>
            <a:r>
              <a:rPr lang="en-US" altLang="zh-CN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补差价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1354455" y="1338580"/>
            <a:ext cx="3575685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7242175" y="1338580"/>
            <a:ext cx="3575050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1038225" y="528066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第一步：用户订单缴费金额不足，法务助理和法务老师可点击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补差价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550" y="1478915"/>
            <a:ext cx="3319780" cy="187134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V="1">
            <a:off x="4557395" y="1995170"/>
            <a:ext cx="85090" cy="328549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807200" y="528066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第二步：法务助理和法务老师填写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补差价格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补差价原因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确认补差价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按钮即可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 descr="1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5525" y="1478915"/>
            <a:ext cx="3319780" cy="1871345"/>
          </a:xfrm>
          <a:prstGeom prst="rect">
            <a:avLst/>
          </a:prstGeom>
        </p:spPr>
      </p:pic>
      <p:cxnSp>
        <p:nvCxnSpPr>
          <p:cNvPr id="9" name="直接箭头连接符 8"/>
          <p:cNvCxnSpPr>
            <a:stCxn id="7" idx="0"/>
          </p:cNvCxnSpPr>
          <p:nvPr/>
        </p:nvCxnSpPr>
        <p:spPr>
          <a:xfrm flipV="1">
            <a:off x="8839200" y="2363470"/>
            <a:ext cx="256540" cy="291719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495935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第六步：复审管理</a:t>
            </a:r>
            <a:r>
              <a:rPr lang="en-US" altLang="zh-CN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待老师确认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705485" y="1539875"/>
            <a:ext cx="5177155" cy="425894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6098540" y="2185035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法务老师在待复审列表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待老师确认页面，点击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通过审核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即可完成法务老师确认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890" y="1739900"/>
            <a:ext cx="4794885" cy="2726055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H="1">
            <a:off x="5414645" y="2755265"/>
            <a:ext cx="791210" cy="54737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51612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第七步：业务办理中、添加记录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632460" y="1315085"/>
            <a:ext cx="3575685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8180705" y="1315085"/>
            <a:ext cx="3575050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586105" y="525716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第一步：法务老师点击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查看详情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即可查看业务办理中的订单信息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03895" y="5190490"/>
            <a:ext cx="34855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第三步：法务老师输入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添加时间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记录内容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确认添加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即可成功添加记录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4392930" y="1315085"/>
            <a:ext cx="3575685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11" name="图片 10" descr="1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540" y="1456690"/>
            <a:ext cx="3310255" cy="1873885"/>
          </a:xfrm>
          <a:prstGeom prst="rect">
            <a:avLst/>
          </a:prstGeom>
        </p:spPr>
      </p:pic>
      <p:pic>
        <p:nvPicPr>
          <p:cNvPr id="12" name="图片 11" descr="1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6440" y="1456690"/>
            <a:ext cx="3305810" cy="1873250"/>
          </a:xfrm>
          <a:prstGeom prst="rect">
            <a:avLst/>
          </a:prstGeom>
        </p:spPr>
      </p:pic>
      <p:pic>
        <p:nvPicPr>
          <p:cNvPr id="13" name="图片 12" descr="1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3895" y="1430020"/>
            <a:ext cx="3308985" cy="1901190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/>
        </p:nvCxnSpPr>
        <p:spPr>
          <a:xfrm flipV="1">
            <a:off x="3640455" y="2585085"/>
            <a:ext cx="160655" cy="265620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V="1">
            <a:off x="9792335" y="2310765"/>
            <a:ext cx="0" cy="280479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392930" y="5257165"/>
            <a:ext cx="35756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第二步：法务老师点击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添加记录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，可跳转至添加记录页面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H="1" flipV="1">
            <a:off x="6853555" y="2891155"/>
            <a:ext cx="43180" cy="230695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495935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第八步：待确认方案</a:t>
            </a:r>
            <a:r>
              <a:rPr lang="en-US" altLang="zh-CN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结案方案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1354455" y="1338580"/>
            <a:ext cx="3575685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7242175" y="1338580"/>
            <a:ext cx="3575050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1038225" y="528066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第一步：法务老师点击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结案方案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按钮，即可跳转配置结案方案页面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07200" y="528066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第二步：法务老师填写结案方案配置项，填写完毕后点击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确认提交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即可成功配置结案方案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1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820" y="1471930"/>
            <a:ext cx="3314065" cy="1873885"/>
          </a:xfrm>
          <a:prstGeom prst="rect">
            <a:avLst/>
          </a:prstGeom>
        </p:spPr>
      </p:pic>
      <p:pic>
        <p:nvPicPr>
          <p:cNvPr id="10" name="图片 9" descr="1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6160" y="1471930"/>
            <a:ext cx="3313430" cy="1873250"/>
          </a:xfrm>
          <a:prstGeom prst="rect">
            <a:avLst/>
          </a:prstGeom>
        </p:spPr>
      </p:pic>
      <p:cxnSp>
        <p:nvCxnSpPr>
          <p:cNvPr id="11" name="直接箭头连接符 10"/>
          <p:cNvCxnSpPr/>
          <p:nvPr/>
        </p:nvCxnSpPr>
        <p:spPr>
          <a:xfrm flipV="1">
            <a:off x="4006215" y="2515235"/>
            <a:ext cx="34925" cy="271907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9577070" y="2794000"/>
            <a:ext cx="887730" cy="247142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37388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第九步：订单办理完成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1354455" y="1338580"/>
            <a:ext cx="3575685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7242175" y="1338580"/>
            <a:ext cx="3575050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999490" y="4916170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</a:t>
            </a: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法务助理和法务老师点击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订单办理完成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按钮，可查看所有办理完成的订单，点击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查看详情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可以看到每个完成订单的详细信息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90995" y="5017135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</a:t>
            </a: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法务助理和法务老师点击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添加记录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结案方案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可以查看记录信息和结案方案信息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1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35" y="1479550"/>
            <a:ext cx="3300730" cy="1894840"/>
          </a:xfrm>
          <a:prstGeom prst="rect">
            <a:avLst/>
          </a:prstGeom>
        </p:spPr>
      </p:pic>
      <p:pic>
        <p:nvPicPr>
          <p:cNvPr id="5" name="图片 4" descr="1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9175" y="1479550"/>
            <a:ext cx="3314700" cy="189420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V="1">
            <a:off x="4006215" y="2673985"/>
            <a:ext cx="485140" cy="234315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9704705" y="3302635"/>
            <a:ext cx="11430" cy="174942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占位符 24"/>
          <p:cNvSpPr txBox="1"/>
          <p:nvPr/>
        </p:nvSpPr>
        <p:spPr>
          <a:xfrm>
            <a:off x="4785361" y="3043644"/>
            <a:ext cx="262128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sz="4800" dirty="0">
                <a:solidFill>
                  <a:srgbClr val="FFFDD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其他功能</a:t>
            </a:r>
            <a:endParaRPr lang="zh-CN" altLang="en-US" sz="4800" dirty="0">
              <a:solidFill>
                <a:srgbClr val="FFFDD7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969751" y="3945201"/>
            <a:ext cx="6254795" cy="7136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chemeClr val="tx2"/>
                </a:solidFill>
                <a:latin typeface="Open Sans Light"/>
                <a:cs typeface="Open Sans Light"/>
              </a:defRPr>
            </a:lvl1pPr>
          </a:lstStyle>
          <a:p>
            <a:pPr algn="ctr"/>
            <a:r>
              <a:rPr lang="en-US" altLang="zh-CN" sz="160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Other functions</a:t>
            </a:r>
            <a:endParaRPr lang="en-US" altLang="zh-CN" sz="160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651676" y="5157192"/>
            <a:ext cx="890944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eform 5"/>
          <p:cNvSpPr/>
          <p:nvPr/>
        </p:nvSpPr>
        <p:spPr bwMode="auto">
          <a:xfrm>
            <a:off x="5645174" y="1732745"/>
            <a:ext cx="902093" cy="102309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rgbClr val="FFFDD7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sz="36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36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图片1eee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315" y="1557020"/>
            <a:ext cx="1413510" cy="453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16052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数据看板</a:t>
            </a:r>
            <a:endParaRPr lang="zh-CN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705485" y="1539875"/>
            <a:ext cx="5177155" cy="425894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6098540" y="2185035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法务老师和法务助理点击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数据看板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可以查看匹配的所有订单信息，包括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总成交额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待办订单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已指派订单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初审业务操作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复审业务操作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等等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85" y="1735455"/>
            <a:ext cx="4798060" cy="2740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231648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基本订单查看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1435100" y="1466850"/>
            <a:ext cx="3583940" cy="2947670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7284720" y="1466850"/>
            <a:ext cx="3583940" cy="2947670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4" name="图片 3" descr="1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545" y="1600835"/>
            <a:ext cx="3308350" cy="1898015"/>
          </a:xfrm>
          <a:prstGeom prst="rect">
            <a:avLst/>
          </a:prstGeom>
        </p:spPr>
      </p:pic>
      <p:pic>
        <p:nvPicPr>
          <p:cNvPr id="5" name="图片 4" descr="1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1085" y="1600835"/>
            <a:ext cx="3328035" cy="18980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39190" y="4948555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第一步：法务老师和法务助理点击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订单列表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，可以查看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待缴费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待签约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待完善资料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订单，点击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查看详情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可以查看订单详细信息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44690" y="5075555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第二步：法务老师和法务助理在订单详情内，可查看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用户基本信息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机构信息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匹配的服务包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信息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138948" y="220042"/>
            <a:ext cx="3892550" cy="5219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材料邮寄地址</a:t>
            </a:r>
            <a:r>
              <a:rPr lang="en-US" altLang="zh-CN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dirty="0">
                <a:gradFill>
                  <a:gsLst>
                    <a:gs pos="0">
                      <a:srgbClr val="F7A13E"/>
                    </a:gs>
                    <a:gs pos="100000">
                      <a:srgbClr val="B71B3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地址列表</a:t>
            </a:r>
            <a:endParaRPr lang="zh-CN" altLang="en-US" sz="2800" dirty="0">
              <a:gradFill>
                <a:gsLst>
                  <a:gs pos="0">
                    <a:srgbClr val="F7A13E"/>
                  </a:gs>
                  <a:gs pos="100000">
                    <a:srgbClr val="B71B39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5"/>
          <p:cNvSpPr/>
          <p:nvPr/>
        </p:nvSpPr>
        <p:spPr bwMode="auto">
          <a:xfrm>
            <a:off x="586280" y="224644"/>
            <a:ext cx="452122" cy="512767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solidFill>
            <a:schemeClr val="accent2"/>
          </a:solidFill>
          <a:ln w="95250">
            <a:noFill/>
          </a:ln>
          <a:effectLst>
            <a:outerShdw blurRad="381000" dist="304800" dir="8100000" algn="tr" rotWithShape="0">
              <a:prstClr val="black">
                <a:alpha val="1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000" dirty="0" smtClean="0">
                <a:solidFill>
                  <a:srgbClr val="FFFDD7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2000" dirty="0" smtClean="0">
              <a:solidFill>
                <a:srgbClr val="FFFDD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632460" y="1315085"/>
            <a:ext cx="3575685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8180705" y="1315085"/>
            <a:ext cx="3575050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586105" y="5257165"/>
            <a:ext cx="38366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第一步：法务助理和法务老师可点击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地址列表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查看所有的地址信息，点击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新增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可以添加新的地址信息，点击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修改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删除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可以对已有信息做调整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07070" y="5257165"/>
            <a:ext cx="34855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第三步：法务助理和法务老师可以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修改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或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删除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已配置的地址信息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"/>
          <a:stretch>
            <a:fillRect/>
          </a:stretch>
        </p:blipFill>
        <p:spPr>
          <a:xfrm>
            <a:off x="4392930" y="1315085"/>
            <a:ext cx="3575685" cy="2940685"/>
          </a:xfrm>
          <a:custGeom>
            <a:avLst/>
            <a:gdLst>
              <a:gd name="connsiteX0" fmla="*/ 0 w 4552950"/>
              <a:gd name="connsiteY0" fmla="*/ 0 h 4542835"/>
              <a:gd name="connsiteX1" fmla="*/ 4552950 w 4552950"/>
              <a:gd name="connsiteY1" fmla="*/ 0 h 4542835"/>
              <a:gd name="connsiteX2" fmla="*/ 4552950 w 4552950"/>
              <a:gd name="connsiteY2" fmla="*/ 4542835 h 4542835"/>
              <a:gd name="connsiteX3" fmla="*/ 0 w 4552950"/>
              <a:gd name="connsiteY3" fmla="*/ 4542835 h 454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4542835">
                <a:moveTo>
                  <a:pt x="0" y="0"/>
                </a:moveTo>
                <a:lnTo>
                  <a:pt x="4552950" y="0"/>
                </a:lnTo>
                <a:lnTo>
                  <a:pt x="4552950" y="4542835"/>
                </a:lnTo>
                <a:lnTo>
                  <a:pt x="0" y="4542835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/>
        </p:nvSpPr>
        <p:spPr>
          <a:xfrm>
            <a:off x="4551045" y="5257165"/>
            <a:ext cx="35756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第二步：法务助理和法务老师填写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收货地址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信息后，点击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提交新增</a:t>
            </a:r>
            <a:r>
              <a:rPr lang="en-US" altLang="zh-CN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即可成功新增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 descr="1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4375" y="1446530"/>
            <a:ext cx="3302635" cy="1884680"/>
          </a:xfrm>
          <a:prstGeom prst="rect">
            <a:avLst/>
          </a:prstGeom>
        </p:spPr>
      </p:pic>
      <p:pic>
        <p:nvPicPr>
          <p:cNvPr id="20" name="图片 19" descr="1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7070" y="1446530"/>
            <a:ext cx="3324225" cy="1885315"/>
          </a:xfrm>
          <a:prstGeom prst="rect">
            <a:avLst/>
          </a:prstGeom>
        </p:spPr>
      </p:pic>
      <p:pic>
        <p:nvPicPr>
          <p:cNvPr id="21" name="图片 20" descr="1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190" y="1446530"/>
            <a:ext cx="3319145" cy="1885315"/>
          </a:xfrm>
          <a:prstGeom prst="rect">
            <a:avLst/>
          </a:prstGeom>
        </p:spPr>
      </p:pic>
      <p:cxnSp>
        <p:nvCxnSpPr>
          <p:cNvPr id="22" name="直接箭头连接符 21"/>
          <p:cNvCxnSpPr/>
          <p:nvPr/>
        </p:nvCxnSpPr>
        <p:spPr>
          <a:xfrm flipH="1" flipV="1">
            <a:off x="1027430" y="2432050"/>
            <a:ext cx="969010" cy="28835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2800985" y="2341880"/>
            <a:ext cx="945515" cy="298958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V="1">
            <a:off x="2432050" y="1957070"/>
            <a:ext cx="502285" cy="335851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 flipV="1">
            <a:off x="5198110" y="2753995"/>
            <a:ext cx="831850" cy="242062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7" b="875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8" name="矩形 67"/>
          <p:cNvSpPr/>
          <p:nvPr/>
        </p:nvSpPr>
        <p:spPr>
          <a:xfrm>
            <a:off x="1262743" y="1143001"/>
            <a:ext cx="9666515" cy="4572000"/>
          </a:xfrm>
          <a:prstGeom prst="rect">
            <a:avLst/>
          </a:prstGeom>
          <a:solidFill>
            <a:srgbClr val="B71B39">
              <a:alpha val="85000"/>
            </a:srgbClr>
          </a:solidFill>
          <a:ln w="6350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69" name="Line 318"/>
          <p:cNvSpPr>
            <a:spLocks noChangeShapeType="1"/>
          </p:cNvSpPr>
          <p:nvPr/>
        </p:nvSpPr>
        <p:spPr bwMode="auto">
          <a:xfrm>
            <a:off x="2664619" y="3839513"/>
            <a:ext cx="6862763" cy="0"/>
          </a:xfrm>
          <a:prstGeom prst="line">
            <a:avLst/>
          </a:prstGeom>
          <a:noFill/>
          <a:ln w="14288" cap="flat">
            <a:solidFill>
              <a:srgbClr val="FFFD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4290062" y="2624329"/>
            <a:ext cx="3611880" cy="110680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75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sz="6600" b="1" spc="150" dirty="0" smtClean="0">
                <a:solidFill>
                  <a:srgbClr val="FFFDD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谢谢</a:t>
            </a:r>
            <a:r>
              <a:rPr lang="zh-CN" altLang="en-US" sz="6600" b="1" spc="150" dirty="0" smtClean="0">
                <a:solidFill>
                  <a:srgbClr val="FFFDD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观看</a:t>
            </a:r>
            <a:endParaRPr lang="zh-CN" altLang="en-US" sz="6600" b="1" spc="150" dirty="0" smtClean="0">
              <a:solidFill>
                <a:srgbClr val="FFFDD7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平行四边形 70"/>
          <p:cNvSpPr/>
          <p:nvPr/>
        </p:nvSpPr>
        <p:spPr>
          <a:xfrm rot="10800000" flipV="1">
            <a:off x="2964058" y="2242653"/>
            <a:ext cx="6263884" cy="174524"/>
          </a:xfrm>
          <a:prstGeom prst="parallelogram">
            <a:avLst>
              <a:gd name="adj" fmla="val 37097"/>
            </a:avLst>
          </a:prstGeom>
          <a:solidFill>
            <a:srgbClr val="FFFDD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785360" y="2086703"/>
            <a:ext cx="2621280" cy="3683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pPr algn="ctr"/>
            <a:r>
              <a:rPr lang="en-US" altLang="zh-CN" sz="1800" spc="300" dirty="0" smtClean="0">
                <a:solidFill>
                  <a:srgbClr val="FFFDD7"/>
                </a:solidFill>
                <a:effectLst/>
                <a:latin typeface="思源宋体 CN" panose="02020700000000000000" pitchFamily="18" charset="-122"/>
                <a:ea typeface="思源宋体 CN" panose="02020700000000000000" pitchFamily="18" charset="-122"/>
              </a:rPr>
              <a:t>FIRE SHAKING LAW</a:t>
            </a:r>
            <a:endParaRPr lang="en-US" altLang="zh-CN" sz="1800" spc="300" dirty="0" smtClean="0">
              <a:solidFill>
                <a:srgbClr val="FFFDD7"/>
              </a:solidFill>
              <a:effectLst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598160" y="4772654"/>
            <a:ext cx="995680" cy="3371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accent1"/>
                </a:solidFill>
                <a:effectLst>
                  <a:outerShdw dist="63500" dir="5400000" algn="tl" rotWithShape="0">
                    <a:prstClr val="black">
                      <a:alpha val="10000"/>
                    </a:prstClr>
                  </a:outerShdw>
                </a:effectLst>
                <a:latin typeface="DIN-BlackItalic" pitchFamily="50" charset="0"/>
                <a:ea typeface="+mj-ea"/>
              </a:defRPr>
            </a:lvl1pPr>
          </a:lstStyle>
          <a:p>
            <a:r>
              <a:rPr lang="zh-CN" altLang="en-US" sz="1600" dirty="0">
                <a:solidFill>
                  <a:srgbClr val="FFFDD7"/>
                </a:solidFill>
                <a:effectLst/>
                <a:latin typeface="+mn-ea"/>
                <a:ea typeface="+mn-ea"/>
              </a:rPr>
              <a:t>技术</a:t>
            </a:r>
            <a:r>
              <a:rPr lang="zh-CN" altLang="en-US" sz="1600" dirty="0">
                <a:solidFill>
                  <a:srgbClr val="FFFDD7"/>
                </a:solidFill>
                <a:effectLst/>
                <a:latin typeface="+mn-ea"/>
                <a:ea typeface="+mn-ea"/>
              </a:rPr>
              <a:t>团队</a:t>
            </a:r>
            <a:endParaRPr lang="zh-CN" altLang="en-US" sz="1600" dirty="0">
              <a:solidFill>
                <a:srgbClr val="FFFDD7"/>
              </a:solidFill>
              <a:effectLst/>
              <a:latin typeface="+mn-ea"/>
              <a:ea typeface="+mn-ea"/>
            </a:endParaRPr>
          </a:p>
        </p:txBody>
      </p:sp>
      <p:sp>
        <p:nvSpPr>
          <p:cNvPr id="74" name="Freeform 5"/>
          <p:cNvSpPr/>
          <p:nvPr/>
        </p:nvSpPr>
        <p:spPr bwMode="auto">
          <a:xfrm>
            <a:off x="3998119" y="4084883"/>
            <a:ext cx="4195762" cy="412068"/>
          </a:xfrm>
          <a:custGeom>
            <a:avLst/>
            <a:gdLst>
              <a:gd name="T0" fmla="*/ 2643 w 2643"/>
              <a:gd name="T1" fmla="*/ 233 h 233"/>
              <a:gd name="T2" fmla="*/ 0 w 2643"/>
              <a:gd name="T3" fmla="*/ 233 h 233"/>
              <a:gd name="T4" fmla="*/ 99 w 2643"/>
              <a:gd name="T5" fmla="*/ 116 h 233"/>
              <a:gd name="T6" fmla="*/ 0 w 2643"/>
              <a:gd name="T7" fmla="*/ 0 h 233"/>
              <a:gd name="T8" fmla="*/ 2643 w 2643"/>
              <a:gd name="T9" fmla="*/ 0 h 233"/>
              <a:gd name="T10" fmla="*/ 2543 w 2643"/>
              <a:gd name="T11" fmla="*/ 116 h 233"/>
              <a:gd name="T12" fmla="*/ 2643 w 2643"/>
              <a:gd name="T13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43" h="233">
                <a:moveTo>
                  <a:pt x="2643" y="233"/>
                </a:moveTo>
                <a:lnTo>
                  <a:pt x="0" y="233"/>
                </a:lnTo>
                <a:lnTo>
                  <a:pt x="99" y="116"/>
                </a:lnTo>
                <a:lnTo>
                  <a:pt x="0" y="0"/>
                </a:lnTo>
                <a:lnTo>
                  <a:pt x="2643" y="0"/>
                </a:lnTo>
                <a:lnTo>
                  <a:pt x="2543" y="116"/>
                </a:lnTo>
                <a:lnTo>
                  <a:pt x="2643" y="233"/>
                </a:lnTo>
                <a:close/>
              </a:path>
            </a:pathLst>
          </a:custGeom>
          <a:solidFill>
            <a:srgbClr val="FFFDD7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b="1" spc="15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中台操作指南</a:t>
            </a:r>
            <a:endParaRPr lang="zh-CN" altLang="en-US" b="1" spc="150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图片1eee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268730"/>
            <a:ext cx="2401570" cy="770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3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4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5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6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7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8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9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0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1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2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3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4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5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6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7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8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19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0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1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2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3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4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5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6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7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8.xml><?xml version="1.0" encoding="utf-8"?>
<p:tagLst xmlns:p="http://schemas.openxmlformats.org/presentationml/2006/main">
  <p:tag name="KSO_WM_UNIT_PLACING_PICTURE_USER_VIEWPORT" val="{&quot;height&quot;:7327,&quot;width&quot;:8908}"/>
</p:tagLst>
</file>

<file path=ppt/tags/tag29.xml><?xml version="1.0" encoding="utf-8"?>
<p:tagLst xmlns:p="http://schemas.openxmlformats.org/presentationml/2006/main">
  <p:tag name="COMMONDATA" val="eyJoZGlkIjoiNzljNzZhZjU4Nzk3MDgzZGE3N2EwYWU3Mzg5OGE0ZDEifQ=="/>
  <p:tag name="KSO_WPP_MARK_KEY" val="b172f0bb-16ae-4620-b9b1-5523a11c04f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1667</Words>
  <Application>WPS 演示</Application>
  <PresentationFormat>宽屏</PresentationFormat>
  <Paragraphs>164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DIN-BlackItalic</vt:lpstr>
      <vt:lpstr>Segoe Print</vt:lpstr>
      <vt:lpstr>微软雅黑</vt:lpstr>
      <vt:lpstr>思源宋体 CN</vt:lpstr>
      <vt:lpstr>Open Sans Light</vt:lpstr>
      <vt:lpstr>Times New Roman</vt:lpstr>
      <vt:lpstr>Impact</vt:lpstr>
      <vt:lpstr>造字工房俊雅（非商用）常规体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花阡、</cp:lastModifiedBy>
  <cp:revision>5</cp:revision>
  <dcterms:created xsi:type="dcterms:W3CDTF">2023-01-04T02:38:00Z</dcterms:created>
  <dcterms:modified xsi:type="dcterms:W3CDTF">2023-01-06T10:58:56Z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542A7A58027A4E30A4BF7E53D6869054</vt:lpwstr>
  </property>
  <property fmtid="{D5CDD505-2E9C-101B-9397-08002B2CF9AE}" pid="3" name="KSOProductBuildVer">
    <vt:lpwstr>2052-11.1.0.13703</vt:lpwstr>
  </property>
</Properties>
</file>